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11"/>
  </p:notesMasterIdLst>
  <p:sldIdLst>
    <p:sldId id="276" r:id="rId2"/>
    <p:sldId id="432" r:id="rId3"/>
    <p:sldId id="411" r:id="rId4"/>
    <p:sldId id="438" r:id="rId5"/>
    <p:sldId id="449" r:id="rId6"/>
    <p:sldId id="433" r:id="rId7"/>
    <p:sldId id="448" r:id="rId8"/>
    <p:sldId id="434" r:id="rId9"/>
    <p:sldId id="4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24711E50-BE03-414C-A76F-CDBD4C18470A}">
          <p14:sldIdLst>
            <p14:sldId id="276"/>
            <p14:sldId id="432"/>
            <p14:sldId id="411"/>
            <p14:sldId id="438"/>
            <p14:sldId id="449"/>
            <p14:sldId id="433"/>
            <p14:sldId id="448"/>
            <p14:sldId id="434"/>
            <p14:sldId id="450"/>
          </p14:sldIdLst>
        </p14:section>
        <p14:section name="مقطع بدون عنوان" id="{5DF6D77A-0BBA-44DE-A1CA-EDC626221D81}">
          <p14:sldIdLst/>
        </p14:section>
        <p14:section name="مقطع بدون عنوان" id="{EFF1DB29-57CB-4C95-ADC4-C71B9EB42FC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6738" autoAdjust="0"/>
  </p:normalViewPr>
  <p:slideViewPr>
    <p:cSldViewPr snapToGrid="0">
      <p:cViewPr varScale="1">
        <p:scale>
          <a:sx n="78" d="100"/>
          <a:sy n="78" d="100"/>
        </p:scale>
        <p:origin x="8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80B1F-6EDA-4ADF-9CC5-BA1E554E5E48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N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04B81-CCD7-4952-A238-B814AA14F7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92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04B81-CCD7-4952-A238-B814AA14F79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29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04B81-CCD7-4952-A238-B814AA14F793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360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04B81-CCD7-4952-A238-B814AA14F793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16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E816-81A9-45BD-BCE9-DFFEE82C4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8D7DC-0656-423C-B9E2-C1539C49C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6029A-6BE1-4D3A-9DD5-9963C83C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5E4D-88B6-40B1-AE38-1473234F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F2D6-3439-464D-B6D7-C3C27DB1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855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F97-1623-4B35-AC40-13B86411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227DA-2425-4ADC-BC97-E5632581B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4FA21-B0E5-4B19-B492-8963D96A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B360-9A9B-4456-80FD-A854A396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9C6D-3779-4298-AA82-202BD083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490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7C28C-B74E-49EA-A7EB-D129E986D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C7BDF-859B-4D66-9756-1CE4C89E0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C438C-B472-4E5D-8420-AA2D50F8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6B9E-17BC-4708-B93B-3F9B2C2F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28BC-2EA7-4E35-939B-F80597F5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518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E56B-127A-4422-9D89-68E41E6F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C7F5-3412-4D6C-BCFB-46DDBA2B2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4CEB2-75FF-4FC6-91BB-8BDADA37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DFE15-BCBD-4D3B-9760-FEEEB639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068D-F6CD-421F-A485-8803A439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50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DB95-D011-4816-914A-BD8C0BCB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D9E-3F12-49DA-9087-FCA6A37BA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099BC-4F0F-4028-9CF6-3C039F0C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5ED2D-9526-4292-9B93-64B22552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BA38-2467-4F46-9B29-7276A6AC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93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03D6-3C1B-4BE9-870F-F76F1BEC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B0F8-942A-42A3-90D2-51E524627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B1ED5-9855-4BE1-B27A-E9292DD22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711BA-DD18-4BEE-B664-21ECF18E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CA631-8701-44C0-8C93-1B065850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84810-F3F5-4644-97DA-6977103F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39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E695-1EF5-430F-A7CB-08C32827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62A7-332F-408C-9CA0-00F973DDA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AD2AA-2B00-41DA-8539-D4A827D3D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C372A-74FA-4380-AC7F-67FF115D8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5815F-3924-4457-B473-5A55651B6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B614A0-0ABB-4325-806C-E374D477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E697F-1B74-4EF5-A018-0F7A9C6B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FA803-54F3-4BBA-B90B-ECDB4E2B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542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69B3-6619-44B8-885F-A13373D4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BC4F6-46EA-4DD6-8891-C9AFCCCB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50D44-5E66-41CA-A394-0551425D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0BE24-0D77-4FD4-BB19-50DA39A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330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D15FB-9872-4E63-BAF7-B51C6549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F03FF-61DE-498F-8ECD-32C3D0EA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D824C-C3F0-4D91-BD73-EE1ED9A4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081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1B35-A783-4501-929F-50D0BDCD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190F-96A9-4A69-A11F-19C4B1B9E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3FAD1-41D5-4318-B53E-CD841D95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8D2B1-5B13-42A0-A9EC-69C68DD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4AAFD-6139-48D9-B73F-94EF4BD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35D16-F31F-4980-BC13-87384F90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417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7B86-29A6-4D38-A216-18906791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9F341-9DE1-479C-B67C-7F02E3401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993CB-70CB-4171-815A-94D51C2B8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BD251-4C85-43B1-BFDB-0BE7102C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8AF99-C13C-4168-B390-4C654EFF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A72A6-9843-4D28-8E7C-D50E6543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602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C99D5-1E16-40EE-B108-37882104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8DFDD-4BD1-4EAC-9ADB-ADE3F5F43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ED50-C9BC-4334-A854-1F6BBD065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8761-B940-43DB-ABCB-FDDDBB528F8C}" type="datetimeFigureOut">
              <a:rPr lang="en-NZ" smtClean="0"/>
              <a:t>25/11/2024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B039-0335-4E39-AD8A-C78CDB4AD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795B-6108-4012-BA5C-200B5E586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2114-B0F4-4B6F-8F72-F0F1B0FC2D6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584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7ACE-DE31-4FDE-BA6B-B955B5C9B801}"/>
              </a:ext>
            </a:extLst>
          </p:cNvPr>
          <p:cNvSpPr txBox="1">
            <a:spLocks/>
          </p:cNvSpPr>
          <p:nvPr/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89" rtl="1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rtl="0"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poultry diseases 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stage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university of basrah logo">
            <a:extLst>
              <a:ext uri="{FF2B5EF4-FFF2-40B4-BE49-F238E27FC236}">
                <a16:creationId xmlns:a16="http://schemas.microsoft.com/office/drawing/2014/main" id="{20D38C87-D8D9-4CE6-9244-2C4D7425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" y="382171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26A6C-BC0B-4416-A477-44022286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847" y="382171"/>
            <a:ext cx="1371719" cy="1341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22EB3-70D1-4368-BB90-1B15784C0AB5}"/>
              </a:ext>
            </a:extLst>
          </p:cNvPr>
          <p:cNvSpPr txBox="1"/>
          <p:nvPr/>
        </p:nvSpPr>
        <p:spPr>
          <a:xfrm>
            <a:off x="1463904" y="1538741"/>
            <a:ext cx="86655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sampling collection in poultry</a:t>
            </a:r>
            <a:endParaRPr lang="ar-IQ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B5844-A40D-4365-A7FB-6B6AA094983C}"/>
              </a:ext>
            </a:extLst>
          </p:cNvPr>
          <p:cNvSpPr txBox="1"/>
          <p:nvPr/>
        </p:nvSpPr>
        <p:spPr>
          <a:xfrm>
            <a:off x="3295834" y="3754332"/>
            <a:ext cx="6094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Azeez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Pathology and Poultry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College of Veterinary Medicine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Basrah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1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75952" y="652905"/>
            <a:ext cx="8911687" cy="913744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Why do we collect blood samples from poultry? </a:t>
            </a:r>
            <a:br>
              <a:rPr lang="ar-IQ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NZ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7388" y="1566649"/>
            <a:ext cx="10858500" cy="5291351"/>
          </a:xfrm>
        </p:spPr>
        <p:txBody>
          <a:bodyPr>
            <a:noAutofit/>
          </a:bodyPr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 to determine the cause of morbidity and mortality in your flock.</a:t>
            </a: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monitoring flock health can be achieved by monitoring the condition of the erythrocytes (red blood cells), 	leukocytes 	(white blood cells), and thrombocytes (platelet-type cells).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determine immunity level and disease exposure: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Serum samples are used by the veterinarian to obtain antibody titer levels.</a:t>
            </a:r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N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8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3379" y="432455"/>
            <a:ext cx="5217575" cy="7474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Types of blood samples</a:t>
            </a:r>
            <a:endParaRPr lang="en-NZ" b="1" dirty="0">
              <a:solidFill>
                <a:schemeClr val="tx1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1475325" y="1625600"/>
            <a:ext cx="10453688" cy="5016500"/>
          </a:xfrm>
        </p:spPr>
        <p:txBody>
          <a:bodyPr>
            <a:normAutofit fontScale="92500"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1-Whole blood samples: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usually used by the veterinarian or flock specialist to examine, by microscopy, the condition of the erythrocytes (red blood cells), leukocytes (white blood cells), and thrombocytes (platelet-type cells). 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2-Plasma samples: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often used by the veterinarian to obtain the chemical profile of the bird’s blood. 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Serum samples: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used by the veterinarian to obtain antibody titer levels present to determine flock exposure to disease agents.</a:t>
            </a:r>
            <a:endParaRPr lang="en-N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 descr="ÙØªÙØ¬Ø© Ø¨Ø­Ø« Ø§ÙØµÙØ± Ø¹Ù âªcervical dislocation in chicken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57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6625" y="611410"/>
            <a:ext cx="8532844" cy="76019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Will You Need to Collect Blood?</a:t>
            </a:r>
            <a:endParaRPr lang="en-N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62451" y="1304899"/>
            <a:ext cx="10756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3 mL syringes (1 mL = 1 cc)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Needles (the higher the gauge, the smaller the diameter of the needle).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Blood collection vials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• Mini cooler (for transportation of blood samples to the laboratory)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Cotton wool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Alcohol solution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Labels or marking pen to label each syringe.</a:t>
            </a:r>
          </a:p>
          <a:p>
            <a:pPr>
              <a:lnSpc>
                <a:spcPct val="150000"/>
              </a:lnSpc>
            </a:pPr>
            <a:endParaRPr lang="en-N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7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38414" y="692202"/>
            <a:ext cx="4894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How Much Blood Can One Collect?</a:t>
            </a: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5594" y="1789584"/>
            <a:ext cx="8693624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amount of blood that can be safely collected from a clinically healthy bird is 1% of its bodyweight, in grams. For example, the maximum amount of blood to take from a 500 g bird is 5 mL (5 cc) of blood.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3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03925" y="598710"/>
            <a:ext cx="7884575" cy="9125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Are the Blood Collection Sites?</a:t>
            </a:r>
            <a:endParaRPr lang="en-N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65675" y="1376906"/>
            <a:ext cx="10225088" cy="5119427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Low"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N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68990" y="1537353"/>
            <a:ext cx="10099343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1-The large vein under the wing (brachial vein).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2-jugular vein.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3-medial metatarsal vein.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4-Heart.</a:t>
            </a:r>
          </a:p>
        </p:txBody>
      </p:sp>
    </p:spTree>
    <p:extLst>
      <p:ext uri="{BB962C8B-B14F-4D97-AF65-F5344CB8AC3E}">
        <p14:creationId xmlns:p14="http://schemas.microsoft.com/office/powerpoint/2010/main" val="66951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18615" y="1495398"/>
            <a:ext cx="108226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large vein under the wing (brachial vein)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• Place the bird on a table, setting it on its side.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• Lift up the wing with one hand and part the feathers along the wing. Water can be used to help keep the feathers separated. </a:t>
            </a:r>
          </a:p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Place the needle at a slight angle, bevel up against the vein on the underside of the wing. </a:t>
            </a:r>
          </a:p>
          <a:p>
            <a:pPr algn="justLow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bevel end is the side of the needle with the angle and the hole. Insert the needle into the vein and slowly withdraw blood.</a:t>
            </a:r>
          </a:p>
          <a:p>
            <a:pPr algn="justLow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Remove the needle and apply pressure to the vein for a few seconds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87636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00212" y="624110"/>
            <a:ext cx="10326688" cy="115389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 of blood collection from the domestic chicken</a:t>
            </a:r>
            <a:endParaRPr lang="en-N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8490" y="2019300"/>
            <a:ext cx="10247122" cy="4722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large vein under the wing                                             Medial metatarsal vein</a:t>
            </a:r>
            <a:endParaRPr lang="en-N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5" y="2839721"/>
            <a:ext cx="5023291" cy="38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32" y="2807956"/>
            <a:ext cx="5176837" cy="38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9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ood collection from birds by using heart puncture method | Download 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9" y="2156275"/>
            <a:ext cx="5262568" cy="45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43" y="2231337"/>
            <a:ext cx="5926125" cy="448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868006" y="1346285"/>
            <a:ext cx="305391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jugular vein.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264802" y="1346285"/>
            <a:ext cx="124267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Heart.</a:t>
            </a:r>
          </a:p>
        </p:txBody>
      </p:sp>
    </p:spTree>
    <p:extLst>
      <p:ext uri="{BB962C8B-B14F-4D97-AF65-F5344CB8AC3E}">
        <p14:creationId xmlns:p14="http://schemas.microsoft.com/office/powerpoint/2010/main" val="358086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42744</TotalTime>
  <Words>487</Words>
  <Application>Microsoft Office PowerPoint</Application>
  <PresentationFormat>Widescreen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Why do we collect blood samples from poultry?  </vt:lpstr>
      <vt:lpstr>Types of blood samples</vt:lpstr>
      <vt:lpstr>What Will You Need to Collect Blood?</vt:lpstr>
      <vt:lpstr>PowerPoint Presentation</vt:lpstr>
      <vt:lpstr>Where Are the Blood Collection Sites?</vt:lpstr>
      <vt:lpstr>PowerPoint Presentation</vt:lpstr>
      <vt:lpstr>methods of blood collection from the domestic chicken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and Methods</dc:title>
  <dc:creator>ayn al hayat</dc:creator>
  <cp:lastModifiedBy>NARUTO</cp:lastModifiedBy>
  <cp:revision>422</cp:revision>
  <dcterms:created xsi:type="dcterms:W3CDTF">2017-03-27T19:29:17Z</dcterms:created>
  <dcterms:modified xsi:type="dcterms:W3CDTF">2024-11-26T05:10:26Z</dcterms:modified>
</cp:coreProperties>
</file>